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1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5143500" type="screen16x9"/>
  <p:notesSz cx="6858000" cy="9144000"/>
  <p:embeddedFontLst>
    <p:embeddedFont>
      <p:font typeface="Bahnschrift" panose="020B0502040204020203" pitchFamily="34" charset="0"/>
      <p:regular r:id="rId14"/>
      <p:bold r:id="rId15"/>
    </p:embeddedFont>
    <p:embeddedFont>
      <p:font typeface="Bebas Neue" panose="020B0606020202050201" pitchFamily="34" charset="0"/>
      <p:regular r:id="rId16"/>
    </p:embeddedFont>
    <p:embeddedFont>
      <p:font typeface="Roboto" panose="020000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567">
          <p15:clr>
            <a:srgbClr val="747775"/>
          </p15:clr>
        </p15:guide>
        <p15:guide id="2" pos="340">
          <p15:clr>
            <a:srgbClr val="747775"/>
          </p15:clr>
        </p15:guide>
        <p15:guide id="3" orient="horz" pos="102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ifvaA+Z9DvrpmcJraNk5iFSS1V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917" y="86"/>
      </p:cViewPr>
      <p:guideLst>
        <p:guide orient="horz" pos="567"/>
        <p:guide pos="340"/>
        <p:guide orient="horz" pos="10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font" Target="fonts/font6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1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710098e83a_0_5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3710098e83a_0_5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710098e83a_0_5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g3710098e83a_0_5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710098e83a_0_4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g3710098e83a_0_4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710098e83a_0_2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g3710098e83a_0_2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" name="Google Shape;25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3713842060d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3713842060d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3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3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7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37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37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8" name="Google Shape;58;p3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accent4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38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38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3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10098e83a_0_61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g3710098e83a_0_61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4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g3710098e83a_0_61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1" name="Google Shape;71;g3710098e83a_0_61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g3710098e83a_0_6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710098e83a_0_61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10098e83a_0_620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7" name="Google Shape;77;g3710098e83a_0_62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710098e83a_0_623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g3710098e83a_0_623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g3710098e83a_0_623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g3710098e83a_0_62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3710098e83a_0_6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710098e83a_0_629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3710098e83a_0_629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g3710098e83a_0_629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g3710098e83a_0_629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9" name="Google Shape;89;g3710098e83a_0_629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0" name="Google Shape;90;g3710098e83a_0_62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710098e83a_0_63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3710098e83a_0_63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g3710098e83a_0_63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g3710098e83a_0_63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710098e83a_0_641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g3710098e83a_0_641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g3710098e83a_0_641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0" name="Google Shape;100;g3710098e83a_0_641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g3710098e83a_0_64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710098e83a_0_647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04" name="Google Shape;104;g3710098e83a_0_64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710098e83a_0_650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g3710098e83a_0_650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3710098e83a_0_650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g3710098e83a_0_650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" name="Google Shape;110;g3710098e83a_0_65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g3710098e83a_0_65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710098e83a_0_657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g3710098e83a_0_657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3710098e83a_0_657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6" name="Google Shape;116;g3710098e83a_0_65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accent4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710098e83a_0_662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g3710098e83a_0_662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0" name="Google Shape;120;g3710098e83a_0_66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713842060d_0_88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3713842060d_0_88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4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3713842060d_0_88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29" name="Google Shape;129;g3713842060d_0_88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g3713842060d_0_8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713842060d_0_9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713842060d_0_96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35" name="Google Shape;135;g3713842060d_0_9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713842060d_0_99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g3713842060d_0_99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3713842060d_0_99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g3713842060d_0_99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1" name="Google Shape;141;g3713842060d_0_9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713842060d_0_10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3713842060d_0_10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3713842060d_0_10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3713842060d_0_10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47" name="Google Shape;147;g3713842060d_0_10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48" name="Google Shape;148;g3713842060d_0_10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713842060d_0_112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g3713842060d_0_112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3713842060d_0_112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g3713842060d_0_1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713842060d_0_11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3713842060d_0_11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g3713842060d_0_11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58" name="Google Shape;158;g3713842060d_0_11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g3713842060d_0_11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0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9" name="Google Shape;19;p3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713842060d_0_123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62" name="Google Shape;162;g3713842060d_0_1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713842060d_0_12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3713842060d_0_126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3713842060d_0_12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g3713842060d_0_126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8" name="Google Shape;168;g3713842060d_0_12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g3713842060d_0_12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713842060d_0_133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g3713842060d_0_133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3713842060d_0_133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4" name="Google Shape;174;g3713842060d_0_13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713842060d_0_138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7" name="Google Shape;177;g3713842060d_0_138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8" name="Google Shape;178;g3713842060d_0_13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1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31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3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3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2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32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3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3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32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3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3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33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7" name="Google Shape;37;p3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4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34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34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34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3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5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6" name="Google Shape;46;p3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36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3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36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2" name="Google Shape;52;p3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3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710098e83a_0_608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5" name="Google Shape;65;g3710098e83a_0_608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6" name="Google Shape;66;g3710098e83a_0_60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713842060d_0_8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3" name="Google Shape;123;g3713842060d_0_8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4" name="Google Shape;124;g3713842060d_0_8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a.lara@umh.e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nesdeciencia.upv.es/index_c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salvandomiterritorio.umh.es/" TargetMode="External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hyperlink" Target="https://creativecommons.org/licenses/by-nc-nd/4.0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bivars@umh.es" TargetMode="Externa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710098e83a_0_590"/>
          <p:cNvSpPr/>
          <p:nvPr/>
        </p:nvSpPr>
        <p:spPr>
          <a:xfrm>
            <a:off x="137269" y="182880"/>
            <a:ext cx="8791355" cy="4596938"/>
          </a:xfrm>
          <a:custGeom>
            <a:avLst/>
            <a:gdLst/>
            <a:ahLst/>
            <a:cxnLst/>
            <a:rect l="l" t="t" r="r" b="b"/>
            <a:pathLst>
              <a:path w="8791355" h="4596938" extrusionOk="0">
                <a:moveTo>
                  <a:pt x="65216" y="131827"/>
                </a:moveTo>
                <a:cubicBezTo>
                  <a:pt x="176546" y="-139148"/>
                  <a:pt x="8336175" y="81407"/>
                  <a:pt x="8722594" y="131827"/>
                </a:cubicBezTo>
                <a:cubicBezTo>
                  <a:pt x="9001907" y="599247"/>
                  <a:pt x="8527006" y="3074934"/>
                  <a:pt x="8722594" y="4533610"/>
                </a:cubicBezTo>
                <a:cubicBezTo>
                  <a:pt x="5706948" y="4719010"/>
                  <a:pt x="1855803" y="4688514"/>
                  <a:pt x="139623" y="4549073"/>
                </a:cubicBezTo>
                <a:cubicBezTo>
                  <a:pt x="87698" y="3053403"/>
                  <a:pt x="-65441" y="1708610"/>
                  <a:pt x="65216" y="131827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3710098e83a_0_590"/>
          <p:cNvSpPr txBox="1"/>
          <p:nvPr/>
        </p:nvSpPr>
        <p:spPr>
          <a:xfrm>
            <a:off x="540000" y="381475"/>
            <a:ext cx="8096400" cy="41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 b="1">
                <a:solidFill>
                  <a:srgbClr val="7030A0"/>
                </a:solidFill>
                <a:latin typeface="+mn-lt"/>
              </a:rPr>
              <a:t>INSTRUCCIONS/RECOMANACIONS DIRIGIDES AL PROFESSORAT</a:t>
            </a:r>
            <a:endParaRPr sz="1200" b="1">
              <a:solidFill>
                <a:srgbClr val="7030A0"/>
              </a:solidFill>
              <a:latin typeface="+mn-l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7030A0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El taller o bloc</a:t>
            </a:r>
            <a:r>
              <a:rPr lang="es" sz="1200" i="1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 </a:t>
            </a:r>
            <a:r>
              <a:rPr lang="es" sz="1200" b="1" i="1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Exemples de projectes d'investigació</a:t>
            </a:r>
            <a:r>
              <a:rPr lang="es" sz="1200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 està format de dues parts. En la guia </a:t>
            </a:r>
            <a:r>
              <a:rPr lang="es" sz="1200" i="1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Salvant el meu territori</a:t>
            </a:r>
            <a:br>
              <a:rPr lang="es" sz="1200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</a:br>
            <a:r>
              <a:rPr lang="es" sz="1200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s’explica detalladament el contingut de cada taller o bloc i s’hi inclouen recomanacions sobre com treballar-lo a l’aula.</a:t>
            </a:r>
            <a:endParaRPr sz="1200">
              <a:solidFill>
                <a:srgbClr val="7030A0"/>
              </a:solidFill>
              <a:latin typeface="+mn-lt"/>
              <a:ea typeface="Bahnschrift"/>
              <a:cs typeface="Bahnschrift"/>
              <a:sym typeface="Bahnschrift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030A0"/>
              </a:solidFill>
              <a:latin typeface="+mn-lt"/>
              <a:ea typeface="Bahnschrift"/>
              <a:cs typeface="Bahnschrift"/>
              <a:sym typeface="Bahnschrift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Aquesta part o sessió està acompanyada de dues presentacions:</a:t>
            </a:r>
            <a:endParaRPr sz="1200">
              <a:solidFill>
                <a:srgbClr val="7030A0"/>
              </a:solidFill>
              <a:latin typeface="+mn-lt"/>
              <a:ea typeface="Bahnschrift"/>
              <a:cs typeface="Bahnschrift"/>
              <a:sym typeface="Bahnschrift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030A0"/>
              </a:solidFill>
              <a:latin typeface="+mn-lt"/>
              <a:ea typeface="Bahnschrift"/>
              <a:cs typeface="Bahnschrift"/>
              <a:sym typeface="Bahnschrift"/>
            </a:endParaRPr>
          </a:p>
          <a:p>
            <a:pPr marL="35814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1)</a:t>
            </a:r>
            <a:r>
              <a:rPr lang="es" sz="1200" b="1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 Presentació guia </a:t>
            </a:r>
            <a:r>
              <a:rPr lang="es" sz="1200" b="1" i="1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Exemple projecte d'investigació I </a:t>
            </a:r>
            <a:r>
              <a:rPr lang="es" sz="1200" b="1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dirigida al professorat</a:t>
            </a:r>
            <a:r>
              <a:rPr lang="es" sz="1200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 amb les instruccions i</a:t>
            </a:r>
            <a:br>
              <a:rPr lang="es" sz="1200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</a:br>
            <a:r>
              <a:rPr lang="es" sz="1200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 recomanacions necessàries per a impartir cada part o sessió a l'aula. </a:t>
            </a:r>
            <a:endParaRPr sz="1200">
              <a:solidFill>
                <a:srgbClr val="7030A0"/>
              </a:solidFill>
              <a:latin typeface="+mn-lt"/>
              <a:ea typeface="Bahnschrift"/>
              <a:cs typeface="Bahnschrift"/>
              <a:sym typeface="Bahnschrift"/>
            </a:endParaRPr>
          </a:p>
          <a:p>
            <a:pPr marL="35814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030A0"/>
              </a:solidFill>
              <a:latin typeface="+mn-lt"/>
              <a:ea typeface="Bahnschrift"/>
              <a:cs typeface="Bahnschrift"/>
              <a:sym typeface="Bahnschrift"/>
            </a:endParaRPr>
          </a:p>
          <a:p>
            <a:pPr marL="35814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2) </a:t>
            </a:r>
            <a:r>
              <a:rPr lang="es" sz="1200" b="1">
                <a:solidFill>
                  <a:srgbClr val="7030A0"/>
                </a:solidFill>
                <a:latin typeface="+mn-lt"/>
              </a:rPr>
              <a:t>Presentació dirigida a l’alumnat </a:t>
            </a:r>
            <a:r>
              <a:rPr lang="es" sz="1200">
                <a:solidFill>
                  <a:srgbClr val="7030A0"/>
                </a:solidFill>
                <a:latin typeface="+mn-lt"/>
              </a:rPr>
              <a:t>per a facilitar-li les idees clau de cada part. El contingut d’aquesta presentació s’extrau de la presentació-guia del professorat. </a:t>
            </a:r>
            <a:endParaRPr sz="1200">
              <a:solidFill>
                <a:srgbClr val="7030A0"/>
              </a:solidFill>
              <a:latin typeface="+mn-lt"/>
              <a:ea typeface="Bahnschrift"/>
              <a:cs typeface="Bahnschrift"/>
              <a:sym typeface="Bahnschrift"/>
            </a:endParaRPr>
          </a:p>
          <a:p>
            <a:pPr marL="35814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030A0"/>
              </a:solidFill>
              <a:latin typeface="+mn-lt"/>
              <a:ea typeface="Bahnschrift"/>
              <a:cs typeface="Bahnschrift"/>
              <a:sym typeface="Bahnschrift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Les instruccions i recomanacions dirigides al professorat apareixen en</a:t>
            </a:r>
            <a:r>
              <a:rPr lang="es" sz="1200" b="1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 text de color MORAT</a:t>
            </a:r>
            <a:r>
              <a:rPr lang="es" sz="1200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, com el que utilitzem ací, perquè s'identifique clarament com a text complementari. Les diapositives d'activitats es diferencien perquè tenen un fons grisenc.</a:t>
            </a:r>
            <a:endParaRPr sz="1200">
              <a:solidFill>
                <a:srgbClr val="7030A0"/>
              </a:solidFill>
              <a:latin typeface="+mn-lt"/>
              <a:ea typeface="Bahnschrift"/>
              <a:cs typeface="Bahnschrift"/>
              <a:sym typeface="Bahnschrift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030A0"/>
              </a:solidFill>
              <a:latin typeface="+mn-lt"/>
              <a:ea typeface="Bahnschrift"/>
              <a:cs typeface="Bahnschrift"/>
              <a:sym typeface="Bahnschrift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7030A0"/>
                </a:solidFill>
                <a:latin typeface="+mn-lt"/>
                <a:ea typeface="Bahnschrift"/>
                <a:cs typeface="Bahnschrift"/>
                <a:sym typeface="Bahnschrift"/>
              </a:rPr>
              <a:t>Esperem que el contingut siga interessant i útil.</a:t>
            </a:r>
            <a:r>
              <a:rPr lang="es" sz="1200" b="0" i="0" u="none" strike="noStrike" cap="none">
                <a:solidFill>
                  <a:srgbClr val="7030A0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endParaRPr sz="1200" b="0" i="0" u="none" strike="noStrike" cap="none">
              <a:solidFill>
                <a:srgbClr val="7030A0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358775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7030A0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g3710098e83a_0_590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 b="0" i="0" u="none" strike="noStrike" cap="none">
                <a:solidFill>
                  <a:srgbClr val="8D8D8D"/>
                </a:solidFill>
                <a:latin typeface="Arial"/>
                <a:ea typeface="Arial"/>
                <a:cs typeface="Arial"/>
                <a:sym typeface="Arial"/>
              </a:rPr>
              <a:t>Salvando mi territorio </a:t>
            </a: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- Investigación y Método científico</a:t>
            </a:r>
            <a:endParaRPr sz="12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710098e83a_0_596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3710098e83a_0_596"/>
          <p:cNvSpPr txBox="1"/>
          <p:nvPr/>
        </p:nvSpPr>
        <p:spPr>
          <a:xfrm>
            <a:off x="539750" y="900114"/>
            <a:ext cx="8096400" cy="1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" sz="4000">
                <a:solidFill>
                  <a:srgbClr val="424242"/>
                </a:solidFill>
              </a:rPr>
              <a:t>Salvant el meu territori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>
                <a:solidFill>
                  <a:srgbClr val="C00000"/>
                </a:solidFill>
              </a:rPr>
              <a:t>Exemples de projectes d'investigació 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>
                <a:solidFill>
                  <a:srgbClr val="C00000"/>
                </a:solidFill>
              </a:rPr>
              <a:t>Dones clandestines</a:t>
            </a:r>
            <a:endParaRPr sz="3000">
              <a:solidFill>
                <a:srgbClr val="C00000"/>
              </a:solidFill>
            </a:endParaRPr>
          </a:p>
        </p:txBody>
      </p:sp>
      <p:sp>
        <p:nvSpPr>
          <p:cNvPr id="192" name="Google Shape;192;g3710098e83a_0_596"/>
          <p:cNvSpPr txBox="1"/>
          <p:nvPr/>
        </p:nvSpPr>
        <p:spPr>
          <a:xfrm>
            <a:off x="539750" y="2777650"/>
            <a:ext cx="80964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Begoña Ivars Nicolás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0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bivars@umh.es</a:t>
            </a: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3" name="Google Shape;193;g3710098e83a_0_596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194" name="Google Shape;194;g3710098e83a_0_596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195" name="Google Shape;195;g3710098e83a_0_596" descr="PRIMERA-ARTICULACION-COLOR-CMYK_ok.jp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6" name="Google Shape;196;g3710098e83a_0_596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197" name="Google Shape;197;g3710098e83a_0_596" descr="iilp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" name="Google Shape;198;g3710098e83a_0_59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710098e83a_0_433"/>
          <p:cNvSpPr txBox="1">
            <a:spLocks noGrp="1"/>
          </p:cNvSpPr>
          <p:nvPr>
            <p:ph type="body" idx="4294967295"/>
          </p:nvPr>
        </p:nvSpPr>
        <p:spPr>
          <a:xfrm>
            <a:off x="4998961" y="1407674"/>
            <a:ext cx="3558900" cy="7866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Motivar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mitjançant el debat, la cerca de problemes/idees i com assolir les solucions més eficients. </a:t>
            </a:r>
            <a:endParaRPr/>
          </a:p>
        </p:txBody>
      </p:sp>
      <p:sp>
        <p:nvSpPr>
          <p:cNvPr id="204" name="Google Shape;204;g3710098e83a_0_433"/>
          <p:cNvSpPr txBox="1"/>
          <p:nvPr/>
        </p:nvSpPr>
        <p:spPr>
          <a:xfrm>
            <a:off x="680474" y="2772128"/>
            <a:ext cx="2337000" cy="15072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Introduir </a:t>
            </a:r>
            <a:r>
              <a:rPr lang="es"/>
              <a:t>als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diferents processos o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necessitats d'un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projecte d'investigació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i comprendre'n la raó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de ser-hi.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g3710098e83a_0_433"/>
          <p:cNvSpPr txBox="1"/>
          <p:nvPr/>
        </p:nvSpPr>
        <p:spPr>
          <a:xfrm>
            <a:off x="623738" y="1190318"/>
            <a:ext cx="2927700" cy="12474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Introduir </a:t>
            </a:r>
            <a:r>
              <a:rPr lang="es"/>
              <a:t>en com cada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participant pot abordar el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problema (o una part) des d'un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punt de vista o coneixement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diferent als altres.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3710098e83a_0_433"/>
          <p:cNvSpPr txBox="1"/>
          <p:nvPr/>
        </p:nvSpPr>
        <p:spPr>
          <a:xfrm>
            <a:off x="5660013" y="2546220"/>
            <a:ext cx="2757600" cy="7743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Conéixer </a:t>
            </a:r>
            <a:r>
              <a:rPr lang="es"/>
              <a:t>com seria un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producte final. El que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s'espera que faça l'equip.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3710098e83a_0_433"/>
          <p:cNvSpPr txBox="1"/>
          <p:nvPr/>
        </p:nvSpPr>
        <p:spPr>
          <a:xfrm>
            <a:off x="5950123" y="3568285"/>
            <a:ext cx="2316900" cy="6264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Saber aplicar </a:t>
            </a:r>
            <a:r>
              <a:rPr lang="es"/>
              <a:t>allò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après fins al moment.</a:t>
            </a:r>
            <a:endParaRPr/>
          </a:p>
        </p:txBody>
      </p:sp>
      <p:sp>
        <p:nvSpPr>
          <p:cNvPr id="208" name="Google Shape;208;g3710098e83a_0_433"/>
          <p:cNvSpPr txBox="1"/>
          <p:nvPr/>
        </p:nvSpPr>
        <p:spPr>
          <a:xfrm>
            <a:off x="4304505" y="1454260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3710098e83a_0_433"/>
          <p:cNvSpPr/>
          <p:nvPr/>
        </p:nvSpPr>
        <p:spPr>
          <a:xfrm>
            <a:off x="656185" y="2776131"/>
            <a:ext cx="2385517" cy="1467256"/>
          </a:xfrm>
          <a:custGeom>
            <a:avLst/>
            <a:gdLst/>
            <a:ahLst/>
            <a:cxnLst/>
            <a:rect l="l" t="t" r="r" b="b"/>
            <a:pathLst>
              <a:path w="2385517" h="1467256" extrusionOk="0">
                <a:moveTo>
                  <a:pt x="17696" y="42076"/>
                </a:moveTo>
                <a:cubicBezTo>
                  <a:pt x="39878" y="-48978"/>
                  <a:pt x="2263499" y="24875"/>
                  <a:pt x="2366858" y="42076"/>
                </a:cubicBezTo>
                <a:cubicBezTo>
                  <a:pt x="2454688" y="192072"/>
                  <a:pt x="2300206" y="981482"/>
                  <a:pt x="2366858" y="1447043"/>
                </a:cubicBezTo>
                <a:cubicBezTo>
                  <a:pt x="1553837" y="1495782"/>
                  <a:pt x="500991" y="1507509"/>
                  <a:pt x="37886" y="1451978"/>
                </a:cubicBezTo>
                <a:cubicBezTo>
                  <a:pt x="-14744" y="954861"/>
                  <a:pt x="1496" y="553384"/>
                  <a:pt x="17696" y="42076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g3710098e83a_0_433"/>
          <p:cNvSpPr/>
          <p:nvPr/>
        </p:nvSpPr>
        <p:spPr>
          <a:xfrm>
            <a:off x="704765" y="1244764"/>
            <a:ext cx="2790359" cy="1150818"/>
          </a:xfrm>
          <a:custGeom>
            <a:avLst/>
            <a:gdLst/>
            <a:ahLst/>
            <a:cxnLst/>
            <a:rect l="l" t="t" r="r" b="b"/>
            <a:pathLst>
              <a:path w="2790359" h="1150818" extrusionOk="0">
                <a:moveTo>
                  <a:pt x="20699" y="33002"/>
                </a:moveTo>
                <a:cubicBezTo>
                  <a:pt x="49306" y="-39529"/>
                  <a:pt x="2648282" y="20246"/>
                  <a:pt x="2768534" y="33002"/>
                </a:cubicBezTo>
                <a:cubicBezTo>
                  <a:pt x="2854605" y="151899"/>
                  <a:pt x="2764476" y="768523"/>
                  <a:pt x="2768534" y="1134964"/>
                </a:cubicBezTo>
                <a:cubicBezTo>
                  <a:pt x="1830283" y="1170332"/>
                  <a:pt x="584963" y="1200726"/>
                  <a:pt x="44316" y="1138835"/>
                </a:cubicBezTo>
                <a:cubicBezTo>
                  <a:pt x="-9497" y="742072"/>
                  <a:pt x="-14495" y="432380"/>
                  <a:pt x="20699" y="33002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3710098e83a_0_433"/>
          <p:cNvSpPr/>
          <p:nvPr/>
        </p:nvSpPr>
        <p:spPr>
          <a:xfrm>
            <a:off x="4998962" y="1396118"/>
            <a:ext cx="3506054" cy="837620"/>
          </a:xfrm>
          <a:custGeom>
            <a:avLst/>
            <a:gdLst/>
            <a:ahLst/>
            <a:cxnLst/>
            <a:rect l="l" t="t" r="r" b="b"/>
            <a:pathLst>
              <a:path w="3506054" h="837620" extrusionOk="0">
                <a:moveTo>
                  <a:pt x="26008" y="24020"/>
                </a:moveTo>
                <a:cubicBezTo>
                  <a:pt x="52888" y="-37917"/>
                  <a:pt x="3312099" y="21973"/>
                  <a:pt x="3478631" y="24020"/>
                </a:cubicBezTo>
                <a:cubicBezTo>
                  <a:pt x="3536578" y="105773"/>
                  <a:pt x="3492105" y="559242"/>
                  <a:pt x="3478631" y="826080"/>
                </a:cubicBezTo>
                <a:cubicBezTo>
                  <a:pt x="2232766" y="926024"/>
                  <a:pt x="724283" y="956344"/>
                  <a:pt x="55682" y="828898"/>
                </a:cubicBezTo>
                <a:cubicBezTo>
                  <a:pt x="21105" y="542627"/>
                  <a:pt x="-20464" y="319324"/>
                  <a:pt x="26008" y="24020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g3710098e83a_0_433"/>
          <p:cNvSpPr/>
          <p:nvPr/>
        </p:nvSpPr>
        <p:spPr>
          <a:xfrm>
            <a:off x="5950123" y="3588835"/>
            <a:ext cx="2358826" cy="582332"/>
          </a:xfrm>
          <a:custGeom>
            <a:avLst/>
            <a:gdLst/>
            <a:ahLst/>
            <a:cxnLst/>
            <a:rect l="l" t="t" r="r" b="b"/>
            <a:pathLst>
              <a:path w="2358826" h="582332" extrusionOk="0">
                <a:moveTo>
                  <a:pt x="17498" y="16699"/>
                </a:moveTo>
                <a:cubicBezTo>
                  <a:pt x="38273" y="-24386"/>
                  <a:pt x="2227465" y="15396"/>
                  <a:pt x="2340376" y="16699"/>
                </a:cubicBezTo>
                <a:cubicBezTo>
                  <a:pt x="2403193" y="78482"/>
                  <a:pt x="2336416" y="389200"/>
                  <a:pt x="2340376" y="574309"/>
                </a:cubicBezTo>
                <a:cubicBezTo>
                  <a:pt x="1549001" y="596126"/>
                  <a:pt x="488477" y="655732"/>
                  <a:pt x="37462" y="576268"/>
                </a:cubicBezTo>
                <a:cubicBezTo>
                  <a:pt x="25646" y="383933"/>
                  <a:pt x="-21174" y="218183"/>
                  <a:pt x="17498" y="16699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g3710098e83a_0_433"/>
          <p:cNvSpPr/>
          <p:nvPr/>
        </p:nvSpPr>
        <p:spPr>
          <a:xfrm>
            <a:off x="5660013" y="2546220"/>
            <a:ext cx="2767148" cy="765810"/>
          </a:xfrm>
          <a:custGeom>
            <a:avLst/>
            <a:gdLst/>
            <a:ahLst/>
            <a:cxnLst/>
            <a:rect l="l" t="t" r="r" b="b"/>
            <a:pathLst>
              <a:path w="2767148" h="765810" extrusionOk="0">
                <a:moveTo>
                  <a:pt x="20527" y="21961"/>
                </a:moveTo>
                <a:cubicBezTo>
                  <a:pt x="55200" y="-24610"/>
                  <a:pt x="2628199" y="13633"/>
                  <a:pt x="2745505" y="21961"/>
                </a:cubicBezTo>
                <a:cubicBezTo>
                  <a:pt x="2807366" y="99703"/>
                  <a:pt x="2738428" y="511797"/>
                  <a:pt x="2745505" y="755260"/>
                </a:cubicBezTo>
                <a:cubicBezTo>
                  <a:pt x="1799750" y="799178"/>
                  <a:pt x="583057" y="796957"/>
                  <a:pt x="43947" y="757836"/>
                </a:cubicBezTo>
                <a:cubicBezTo>
                  <a:pt x="12922" y="496429"/>
                  <a:pt x="-23774" y="286749"/>
                  <a:pt x="20527" y="2196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g3710098e83a_0_433"/>
          <p:cNvSpPr txBox="1">
            <a:spLocks noGrp="1"/>
          </p:cNvSpPr>
          <p:nvPr>
            <p:ph type="title" idx="4294967295"/>
          </p:nvPr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s" sz="2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Objectius</a:t>
            </a:r>
            <a:endParaRPr sz="20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" name="Google Shape;215;g3710098e83a_0_433" descr="Forma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 r="49974"/>
          <a:stretch/>
        </p:blipFill>
        <p:spPr>
          <a:xfrm>
            <a:off x="3455242" y="2204854"/>
            <a:ext cx="2106726" cy="2497728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g3710098e83a_0_433"/>
          <p:cNvSpPr txBox="1"/>
          <p:nvPr/>
        </p:nvSpPr>
        <p:spPr>
          <a:xfrm>
            <a:off x="3410878" y="1706317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3710098e83a_0_433"/>
          <p:cNvSpPr txBox="1"/>
          <p:nvPr/>
        </p:nvSpPr>
        <p:spPr>
          <a:xfrm>
            <a:off x="2906514" y="2672941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3710098e83a_0_433"/>
          <p:cNvSpPr txBox="1"/>
          <p:nvPr/>
        </p:nvSpPr>
        <p:spPr>
          <a:xfrm>
            <a:off x="5020365" y="2452113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3710098e83a_0_433"/>
          <p:cNvSpPr txBox="1"/>
          <p:nvPr/>
        </p:nvSpPr>
        <p:spPr>
          <a:xfrm>
            <a:off x="5371864" y="3473381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g3710098e83a_0_433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  <p:sp>
        <p:nvSpPr>
          <p:cNvPr id="221" name="Google Shape;221;g3710098e83a_0_433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Dones clandestines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710098e83a_0_282"/>
          <p:cNvSpPr/>
          <p:nvPr/>
        </p:nvSpPr>
        <p:spPr>
          <a:xfrm>
            <a:off x="3621972" y="1714622"/>
            <a:ext cx="1740000" cy="608377"/>
          </a:xfrm>
          <a:custGeom>
            <a:avLst/>
            <a:gdLst/>
            <a:ahLst/>
            <a:cxnLst/>
            <a:rect l="l" t="t" r="r" b="b"/>
            <a:pathLst>
              <a:path w="1740000" h="608377" extrusionOk="0">
                <a:moveTo>
                  <a:pt x="12907" y="17446"/>
                </a:moveTo>
                <a:cubicBezTo>
                  <a:pt x="27736" y="-23392"/>
                  <a:pt x="1653619" y="10130"/>
                  <a:pt x="1726390" y="17446"/>
                </a:cubicBezTo>
                <a:cubicBezTo>
                  <a:pt x="1777795" y="80863"/>
                  <a:pt x="1711723" y="406747"/>
                  <a:pt x="1726390" y="599996"/>
                </a:cubicBezTo>
                <a:cubicBezTo>
                  <a:pt x="1138456" y="623071"/>
                  <a:pt x="363002" y="648686"/>
                  <a:pt x="27634" y="602042"/>
                </a:cubicBezTo>
                <a:cubicBezTo>
                  <a:pt x="5856" y="395944"/>
                  <a:pt x="-5009" y="231524"/>
                  <a:pt x="12907" y="17446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3710098e83a_0_282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g3710098e83a_0_282"/>
          <p:cNvSpPr/>
          <p:nvPr/>
        </p:nvSpPr>
        <p:spPr>
          <a:xfrm>
            <a:off x="3844199" y="2955832"/>
            <a:ext cx="1455600" cy="406800"/>
          </a:xfrm>
          <a:prstGeom prst="homePlate">
            <a:avLst>
              <a:gd name="adj" fmla="val 50000"/>
            </a:avLst>
          </a:prstGeom>
          <a:solidFill>
            <a:srgbClr val="98000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75" tIns="121875" rIns="121875" bIns="121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3710098e83a_0_282"/>
          <p:cNvSpPr txBox="1">
            <a:spLocks noGrp="1"/>
          </p:cNvSpPr>
          <p:nvPr>
            <p:ph type="body" idx="4294967295"/>
          </p:nvPr>
        </p:nvSpPr>
        <p:spPr>
          <a:xfrm>
            <a:off x="3947559" y="2906482"/>
            <a:ext cx="935400" cy="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45 min.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0" name="Google Shape;230;g3710098e83a_0_282"/>
          <p:cNvCxnSpPr/>
          <p:nvPr/>
        </p:nvCxnSpPr>
        <p:spPr>
          <a:xfrm>
            <a:off x="4491972" y="2447703"/>
            <a:ext cx="0" cy="554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1" name="Google Shape;231;g3710098e83a_0_282"/>
          <p:cNvSpPr/>
          <p:nvPr/>
        </p:nvSpPr>
        <p:spPr>
          <a:xfrm>
            <a:off x="4392510" y="2408747"/>
            <a:ext cx="198900" cy="198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3710098e83a_0_282"/>
          <p:cNvSpPr txBox="1">
            <a:spLocks noGrp="1"/>
          </p:cNvSpPr>
          <p:nvPr>
            <p:ph type="body" idx="4294967295"/>
          </p:nvPr>
        </p:nvSpPr>
        <p:spPr>
          <a:xfrm>
            <a:off x="3637730" y="1707313"/>
            <a:ext cx="1671600" cy="6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Presentació de l’exemple i debat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g3710098e83a_0_282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Temporització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g3710098e83a_0_282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Dones clandestines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g3710098e83a_0_282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7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7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Els exemples tenen com a finalitat mostrar i explicar a l'alumnat participant el que esperem que faça al llarg del programa:</a:t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1. Introduir-se, a grans trets, en els diferents processos o necessitats d'un projecte d'investigació i comprendre'n la raó de ser-hi.</a:t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2. Introduir-se en com cada participant pot abordar el problema (o una part) des d'un punt de vista o coneixement diferent als altres.</a:t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3. Motivar, mitjançant el debat, la cerca de problemes/idees i com assolir les solucions més eficients.</a:t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4. Conéixer com seria un producte final. El que s'espera que faça el grup.</a:t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7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>
                <a:solidFill>
                  <a:srgbClr val="7030A0"/>
                </a:solidFill>
              </a:rPr>
              <a:t>Dones clandestines</a:t>
            </a:r>
            <a:endParaRPr sz="2000">
              <a:solidFill>
                <a:srgbClr val="7030A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endParaRPr sz="2000">
              <a:solidFill>
                <a:srgbClr val="7030A0"/>
              </a:solidFill>
            </a:endParaRPr>
          </a:p>
        </p:txBody>
      </p:sp>
      <p:sp>
        <p:nvSpPr>
          <p:cNvPr id="243" name="Google Shape;243;p7"/>
          <p:cNvSpPr txBox="1"/>
          <p:nvPr/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" sz="2400">
                <a:solidFill>
                  <a:srgbClr val="7030A0"/>
                </a:solidFill>
              </a:rPr>
              <a:t>Dones clandestines</a:t>
            </a:r>
            <a:endParaRPr sz="2400">
              <a:solidFill>
                <a:srgbClr val="7030A0"/>
              </a:solidFill>
            </a:endParaRPr>
          </a:p>
        </p:txBody>
      </p:sp>
      <p:sp>
        <p:nvSpPr>
          <p:cNvPr id="244" name="Google Shape;244;p7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BFC3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8"/>
          <p:cNvSpPr/>
          <p:nvPr/>
        </p:nvSpPr>
        <p:spPr>
          <a:xfrm>
            <a:off x="137269" y="687690"/>
            <a:ext cx="8791355" cy="4331986"/>
          </a:xfrm>
          <a:custGeom>
            <a:avLst/>
            <a:gdLst/>
            <a:ahLst/>
            <a:cxnLst/>
            <a:rect l="l" t="t" r="r" b="b"/>
            <a:pathLst>
              <a:path w="8791355" h="4331986" extrusionOk="0">
                <a:moveTo>
                  <a:pt x="65216" y="124229"/>
                </a:moveTo>
                <a:cubicBezTo>
                  <a:pt x="139493" y="-154450"/>
                  <a:pt x="8348489" y="72752"/>
                  <a:pt x="8722594" y="124229"/>
                </a:cubicBezTo>
                <a:cubicBezTo>
                  <a:pt x="8964996" y="559023"/>
                  <a:pt x="8592344" y="2896122"/>
                  <a:pt x="8722594" y="4272308"/>
                </a:cubicBezTo>
                <a:cubicBezTo>
                  <a:pt x="5792107" y="4370239"/>
                  <a:pt x="1854825" y="4427568"/>
                  <a:pt x="139623" y="4286880"/>
                </a:cubicBezTo>
                <a:cubicBezTo>
                  <a:pt x="82548" y="2872960"/>
                  <a:pt x="23994" y="1654275"/>
                  <a:pt x="65216" y="124229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8"/>
          <p:cNvSpPr/>
          <p:nvPr/>
        </p:nvSpPr>
        <p:spPr>
          <a:xfrm>
            <a:off x="3096923" y="2904215"/>
            <a:ext cx="1538651" cy="992220"/>
          </a:xfrm>
          <a:prstGeom prst="wedgeRoundRectCallout">
            <a:avLst>
              <a:gd name="adj1" fmla="val -101993"/>
              <a:gd name="adj2" fmla="val -5584"/>
              <a:gd name="adj3" fmla="val 16667"/>
            </a:avLst>
          </a:prstGeom>
          <a:solidFill>
            <a:srgbClr val="FFEBEB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HIP</a:t>
            </a:r>
            <a:r>
              <a:rPr lang="es" sz="800" b="1">
                <a:solidFill>
                  <a:schemeClr val="dk2"/>
                </a:solidFill>
              </a:rPr>
              <a:t>Ò</a:t>
            </a:r>
            <a:r>
              <a:rPr lang="es" sz="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TESI </a:t>
            </a:r>
            <a:r>
              <a:rPr lang="es" sz="800">
                <a:solidFill>
                  <a:schemeClr val="dk2"/>
                </a:solidFill>
              </a:rPr>
              <a:t>(repte)</a:t>
            </a:r>
            <a:endParaRPr sz="8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2"/>
                </a:solidFill>
              </a:rPr>
              <a:t> És possible frenar la</a:t>
            </a:r>
            <a:endParaRPr sz="8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2"/>
                </a:solidFill>
              </a:rPr>
              <a:t> desigualtat de gènere</a:t>
            </a:r>
            <a:endParaRPr sz="8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2"/>
                </a:solidFill>
              </a:rPr>
              <a:t> oferint cultura i</a:t>
            </a:r>
            <a:endParaRPr sz="8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2"/>
                </a:solidFill>
              </a:rPr>
              <a:t>coneixement a les noves</a:t>
            </a:r>
            <a:endParaRPr sz="8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2"/>
                </a:solidFill>
              </a:rPr>
              <a:t> generacions.</a:t>
            </a:r>
            <a:r>
              <a:rPr lang="es"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8"/>
          <p:cNvSpPr txBox="1">
            <a:spLocks noGrp="1"/>
          </p:cNvSpPr>
          <p:nvPr>
            <p:ph type="body" idx="4294967295"/>
          </p:nvPr>
        </p:nvSpPr>
        <p:spPr>
          <a:xfrm>
            <a:off x="382747" y="784244"/>
            <a:ext cx="2520000" cy="29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0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INTRODUCCIÓN</a:t>
            </a: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(context del problema)</a:t>
            </a: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Encara hi ha desigualtat de gènere en la construcció de vocacions científiques i investigadores i al desenvolupament de carreres professionals de les dones. Afecta les seues condicions laborals, l'accés a àmbits de recerca i reconeixements, i els sostres de vidre.</a:t>
            </a: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Durant molts anys, les dones, només pel fet de ser dones, han amagat les seues activitats i assoliments que han estat atribuïts a figures masculines. Açò ha passat a les ciències, a l'art, la literatura, la música…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s" sz="10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PROBLEMA</a:t>
            </a:r>
            <a:b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Invisibilitat i desconeixement del paper de la dona en la història, des de les ciències fins a les humanitats.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s" sz="10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OBJECTIUS</a:t>
            </a: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(què ens proposem)</a:t>
            </a: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1. Visibilitzar figures femenines oblidades en la història. 2. Conscienciar i formar en igualtat de gènere de forma activa.</a:t>
            </a: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8"/>
          <p:cNvSpPr txBox="1"/>
          <p:nvPr/>
        </p:nvSpPr>
        <p:spPr>
          <a:xfrm>
            <a:off x="3375574" y="784243"/>
            <a:ext cx="2520000" cy="185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000" b="1">
                <a:solidFill>
                  <a:schemeClr val="dk2"/>
                </a:solidFill>
              </a:rPr>
              <a:t>MÈTODE I MATERIALS</a:t>
            </a:r>
            <a:r>
              <a:rPr lang="es" sz="1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1000">
                <a:solidFill>
                  <a:schemeClr val="dk2"/>
                </a:solidFill>
              </a:rPr>
              <a:t>(com assolirem els objectius)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000">
                <a:solidFill>
                  <a:schemeClr val="dk2"/>
                </a:solidFill>
              </a:rPr>
              <a:t>Documentar-se i triar diferents referents femenins històrics de disciplines i professions diferents. 2. Dissenyar un pla d'actuació artística amable, impactant, proper, interactiu i respectuós. 3. Buscar localitzacions transitades per a aconseguir un impacte superior. 4. Executar i promoure el pla.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53" name="Google Shape;253;p8"/>
          <p:cNvSpPr txBox="1"/>
          <p:nvPr/>
        </p:nvSpPr>
        <p:spPr>
          <a:xfrm>
            <a:off x="6266373" y="784243"/>
            <a:ext cx="2520000" cy="1800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RESULTA</a:t>
            </a:r>
            <a:r>
              <a:rPr lang="es" sz="1000" b="1">
                <a:solidFill>
                  <a:schemeClr val="dk2"/>
                </a:solidFill>
              </a:rPr>
              <a:t>T</a:t>
            </a:r>
            <a:r>
              <a:rPr lang="es" sz="1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 </a:t>
            </a:r>
            <a:r>
              <a:rPr lang="es" sz="1000">
                <a:solidFill>
                  <a:schemeClr val="dk2"/>
                </a:solidFill>
              </a:rPr>
              <a:t>(les troballes, propostes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</a:rPr>
              <a:t>d'intervenció...)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</a:rPr>
              <a:t>1. Gràfiques comparatives de dades.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</a:rPr>
              <a:t>2. Huit obres d'art i literatura del carrer: grafits, paste-ups. poesia del carrer…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</a:rPr>
              <a:t>3. Repte QR: Puja la teua dona clandestina.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</a:rPr>
              <a:t>4. Web repositori dones clandestines.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s" sz="1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CONCLUSIONS </a:t>
            </a:r>
            <a:r>
              <a:rPr lang="es" sz="1000" b="1">
                <a:solidFill>
                  <a:schemeClr val="dk2"/>
                </a:solidFill>
              </a:rPr>
              <a:t>I</a:t>
            </a:r>
            <a:r>
              <a:rPr lang="es" sz="1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DISCUSSIÓ </a:t>
            </a:r>
            <a:r>
              <a:rPr lang="es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s" sz="1000">
                <a:solidFill>
                  <a:schemeClr val="dk2"/>
                </a:solidFill>
              </a:rPr>
              <a:t>el que signifiquen aquestes troballes)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br>
              <a:rPr lang="es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8"/>
          <p:cNvSpPr txBox="1"/>
          <p:nvPr/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dk2"/>
                </a:solidFill>
              </a:rPr>
              <a:t>Dones clandestines</a:t>
            </a:r>
            <a:endParaRPr sz="2400">
              <a:solidFill>
                <a:schemeClr val="dk2"/>
              </a:solidFill>
            </a:endParaRPr>
          </a:p>
        </p:txBody>
      </p:sp>
      <p:sp>
        <p:nvSpPr>
          <p:cNvPr id="255" name="Google Shape;255;p8"/>
          <p:cNvSpPr/>
          <p:nvPr/>
        </p:nvSpPr>
        <p:spPr>
          <a:xfrm>
            <a:off x="3096923" y="4013152"/>
            <a:ext cx="1701788" cy="625268"/>
          </a:xfrm>
          <a:prstGeom prst="roundRect">
            <a:avLst>
              <a:gd name="adj" fmla="val 16667"/>
            </a:avLst>
          </a:prstGeom>
          <a:solidFill>
            <a:srgbClr val="FFEBEB"/>
          </a:solidFill>
          <a:ln>
            <a:noFill/>
          </a:ln>
        </p:spPr>
        <p:txBody>
          <a:bodyPr spcFirstLastPara="1" wrap="square" lIns="36000" tIns="36000" rIns="36000" bIns="36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s" sz="800" dirty="0">
                <a:solidFill>
                  <a:schemeClr val="dk2"/>
                </a:solidFill>
              </a:rPr>
              <a:t>Projecte i idea estreta de Dones de ciència (UPV) a</a:t>
            </a:r>
            <a:r>
              <a:rPr lang="es" sz="8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800" b="0" i="0" u="sng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http://www.donesdeciencia.upv.es/index_c.html</a:t>
            </a:r>
            <a:r>
              <a:rPr lang="es" sz="8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800"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6" name="Google Shape;256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20435" y="2661501"/>
            <a:ext cx="3765938" cy="22369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BFC3"/>
        </a:solidFill>
        <a:effectLst/>
      </p:bgPr>
    </p:bg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9"/>
          <p:cNvSpPr/>
          <p:nvPr/>
        </p:nvSpPr>
        <p:spPr>
          <a:xfrm>
            <a:off x="137269" y="687690"/>
            <a:ext cx="8791355" cy="4331986"/>
          </a:xfrm>
          <a:custGeom>
            <a:avLst/>
            <a:gdLst/>
            <a:ahLst/>
            <a:cxnLst/>
            <a:rect l="l" t="t" r="r" b="b"/>
            <a:pathLst>
              <a:path w="8791355" h="4331986" extrusionOk="0">
                <a:moveTo>
                  <a:pt x="65216" y="124229"/>
                </a:moveTo>
                <a:cubicBezTo>
                  <a:pt x="139493" y="-154450"/>
                  <a:pt x="8348489" y="72752"/>
                  <a:pt x="8722594" y="124229"/>
                </a:cubicBezTo>
                <a:cubicBezTo>
                  <a:pt x="8964996" y="559023"/>
                  <a:pt x="8592344" y="2896122"/>
                  <a:pt x="8722594" y="4272308"/>
                </a:cubicBezTo>
                <a:cubicBezTo>
                  <a:pt x="5792107" y="4370239"/>
                  <a:pt x="1854825" y="4427568"/>
                  <a:pt x="139623" y="4286880"/>
                </a:cubicBezTo>
                <a:cubicBezTo>
                  <a:pt x="82548" y="2872960"/>
                  <a:pt x="23994" y="1654275"/>
                  <a:pt x="65216" y="124229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9"/>
          <p:cNvSpPr txBox="1">
            <a:spLocks noGrp="1"/>
          </p:cNvSpPr>
          <p:nvPr>
            <p:ph type="body" idx="4294967295"/>
          </p:nvPr>
        </p:nvSpPr>
        <p:spPr>
          <a:xfrm>
            <a:off x="382747" y="784244"/>
            <a:ext cx="2520000" cy="4235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0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DIVULGACIÓ</a:t>
            </a:r>
            <a:b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1. Repte QR: Puja la teua dona clandestina.</a:t>
            </a: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2. Web repositori amb una selecció de dones que han sigut i són importants en la història.</a:t>
            </a: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3. Aparador urbà.</a:t>
            </a: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s" sz="10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PRESSUPOST I MATERIALS</a:t>
            </a:r>
            <a:br>
              <a:rPr lang="es" sz="10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Material fungible per a l'execució del projecte i l'acció divulgativa.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9"/>
          <p:cNvSpPr txBox="1"/>
          <p:nvPr/>
        </p:nvSpPr>
        <p:spPr>
          <a:xfrm>
            <a:off x="3375574" y="784243"/>
            <a:ext cx="2520000" cy="185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INNOVACIÓ</a:t>
            </a:r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s" sz="1000">
                <a:solidFill>
                  <a:schemeClr val="dk2"/>
                </a:solidFill>
              </a:rPr>
              <a:t>Model mixt de participació presencial i en línia.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</a:rPr>
              <a:t> - Combina ciència i espectacle.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</a:rPr>
              <a:t> - Museu a l'aire lliure: els murs dels nostres carrers es converteixen en museus a l'aire lliure en els quals la ciutadania pot descobrir –o redescobrir– algunes de les figures femenines més destacades de la història i la seua lluita per la igualtat de gènere en aquest àmbit.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9"/>
          <p:cNvSpPr txBox="1"/>
          <p:nvPr/>
        </p:nvSpPr>
        <p:spPr>
          <a:xfrm>
            <a:off x="6266373" y="784243"/>
            <a:ext cx="2520000" cy="4010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</a:pPr>
            <a:r>
              <a:rPr lang="es" sz="1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s" sz="1000" b="1">
                <a:solidFill>
                  <a:schemeClr val="dk2"/>
                </a:solidFill>
              </a:rPr>
              <a:t>E</a:t>
            </a:r>
            <a:r>
              <a:rPr lang="es" sz="1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COMENDACIONS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</a:pPr>
            <a:r>
              <a:rPr lang="es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•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Has de tenir en compte les ordenances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municipals sobre façanes.</a:t>
            </a:r>
            <a:endParaRPr sz="1000">
              <a:latin typeface="Bahnschrift"/>
              <a:ea typeface="Bahnschrift"/>
              <a:cs typeface="Bahnschrift"/>
              <a:sym typeface="Bahnschrift"/>
            </a:endParaRPr>
          </a:p>
          <a:p>
            <a:pPr marL="0" lvl="0" indent="0" algn="l" rtl="0">
              <a:lnSpc>
                <a:spcPct val="99583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• És important que propietaris i propietàries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signen un permís d'actuació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i comptar amb un projecte previ. Hi ha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ajuntaments que exigeixen registrar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aquestes projectes a urbanisme prèviament.</a:t>
            </a:r>
            <a:endParaRPr sz="1000">
              <a:latin typeface="Bahnschrift"/>
              <a:ea typeface="Bahnschrift"/>
              <a:cs typeface="Bahnschrift"/>
              <a:sym typeface="Bahnschrif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• Busca la complicitat de les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associacions de veïns, més encara si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l'ajuntament ha declinat participar en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el projecte. Si el veïnat assumeix com a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propi el grafit, tindrà més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possibilitats de «sobreviure» i no ser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destruir per altres grafits.</a:t>
            </a:r>
            <a:endParaRPr sz="1000">
              <a:latin typeface="Bahnschrift"/>
              <a:ea typeface="Bahnschrift"/>
              <a:cs typeface="Bahnschrift"/>
              <a:sym typeface="Bahnschrift"/>
            </a:endParaRPr>
          </a:p>
          <a:p>
            <a:pPr marL="0" lvl="0" indent="0" algn="l" rtl="0">
              <a:lnSpc>
                <a:spcPct val="99583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• Els centres escolars són un bon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espai per als murals, igual que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terrasses de bars i restaurants.</a:t>
            </a:r>
            <a:endParaRPr sz="1000">
              <a:latin typeface="Bahnschrift"/>
              <a:ea typeface="Bahnschrift"/>
              <a:cs typeface="Bahnschrift"/>
              <a:sym typeface="Bahnschrif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• Hi ha més possibilitats d'èxit si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trieu localitzacions fora del centre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històric, els quals solen estar afectats per normes de protecció més dures que a les barriades.</a:t>
            </a:r>
            <a:endParaRPr sz="1000">
              <a:latin typeface="Bahnschrift"/>
              <a:ea typeface="Bahnschrift"/>
              <a:cs typeface="Bahnschrift"/>
              <a:sym typeface="Bahnschrif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</a:pP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9"/>
          <p:cNvSpPr txBox="1"/>
          <p:nvPr/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dk2"/>
                </a:solidFill>
              </a:rPr>
              <a:t>Dones clandestines</a:t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id="266" name="Google Shape;266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2347" y="2791426"/>
            <a:ext cx="2377247" cy="211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9"/>
          <p:cNvPicPr preferRelativeResize="0"/>
          <p:nvPr/>
        </p:nvPicPr>
        <p:blipFill rotWithShape="1">
          <a:blip r:embed="rId4">
            <a:alphaModFix/>
          </a:blip>
          <a:srcRect l="23335" r="34509" b="20734"/>
          <a:stretch/>
        </p:blipFill>
        <p:spPr>
          <a:xfrm>
            <a:off x="3460317" y="2791426"/>
            <a:ext cx="1928501" cy="211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3713842060d_0_71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g3713842060d_0_71"/>
          <p:cNvSpPr txBox="1"/>
          <p:nvPr/>
        </p:nvSpPr>
        <p:spPr>
          <a:xfrm>
            <a:off x="1303587" y="1417488"/>
            <a:ext cx="6502800" cy="22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" sz="1200" b="1" u="sng">
                <a:solidFill>
                  <a:schemeClr val="dk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Salvant el meu territori amb la UMH. Programa d’enriquiment intel·lectual</a:t>
            </a:r>
            <a:r>
              <a:rPr lang="es" sz="1200" b="1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©</a:t>
            </a:r>
            <a:r>
              <a:rPr lang="es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2025 by IILP-UMH is licensed under CC BY-NC-ND 4.0. To view a copy of this license, visit </a:t>
            </a:r>
            <a:r>
              <a:rPr lang="es" sz="1200" b="1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https://creativecommons.org/licenses/by-nc-nd/4.0/</a:t>
            </a: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" sz="1200" b="1">
                <a:solidFill>
                  <a:srgbClr val="424242"/>
                </a:solidFill>
              </a:rPr>
              <a:t>Per a citar aquesta obra, per favor, utilitzeu la referència següent:</a:t>
            </a:r>
            <a:endParaRPr sz="1200" b="1">
              <a:solidFill>
                <a:srgbClr val="42424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endParaRPr sz="1200" b="1">
              <a:solidFill>
                <a:srgbClr val="42424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" sz="1200" b="1">
                <a:solidFill>
                  <a:srgbClr val="424242"/>
                </a:solidFill>
              </a:rPr>
              <a:t>Cognoms i nom de la persona o persones que signen aquest document (2025). Títol del document. Programa d’enriquiment intel·lectual Salvant el meu territori. Universitat Miguel Hernández d’Elx. Disponible en https://salvandomiterritorio.umh.es/</a:t>
            </a:r>
            <a:endParaRPr sz="1200" b="1">
              <a:solidFill>
                <a:srgbClr val="424242"/>
              </a:solidFill>
            </a:endParaRPr>
          </a:p>
        </p:txBody>
      </p:sp>
      <p:grpSp>
        <p:nvGrpSpPr>
          <p:cNvPr id="274" name="Google Shape;274;g3713842060d_0_71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275" name="Google Shape;275;g3713842060d_0_71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276" name="Google Shape;276;g3713842060d_0_71" descr="PRIMERA-ARTICULACION-COLOR-CMYK_ok.jpg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77" name="Google Shape;277;g3713842060d_0_71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278" name="Google Shape;278;g3713842060d_0_71" descr="iilp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9" name="Google Shape;279;g3713842060d_0_7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80" name="Google Shape;280;g3713842060d_0_71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1" name="Google Shape;281;g3713842060d_0_71" descr="Dibujo con letras blancas&#10;&#10;El contenido generado por IA puede ser incorrecto.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090193" y="990600"/>
            <a:ext cx="963613" cy="334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1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11"/>
          <p:cNvSpPr txBox="1"/>
          <p:nvPr/>
        </p:nvSpPr>
        <p:spPr>
          <a:xfrm>
            <a:off x="539750" y="1188964"/>
            <a:ext cx="8096250" cy="1503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>
                <a:solidFill>
                  <a:srgbClr val="C00000"/>
                </a:solidFill>
              </a:rPr>
              <a:t>Exemples de projectes d'investigació</a:t>
            </a:r>
            <a:r>
              <a:rPr lang="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I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>
                <a:solidFill>
                  <a:srgbClr val="C00000"/>
                </a:solidFill>
              </a:rPr>
              <a:t>Dones</a:t>
            </a:r>
            <a:r>
              <a:rPr lang="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clandestin</a:t>
            </a:r>
            <a:r>
              <a:rPr lang="es" sz="3000">
                <a:solidFill>
                  <a:srgbClr val="C00000"/>
                </a:solidFill>
              </a:rPr>
              <a:t>e</a:t>
            </a:r>
            <a:r>
              <a:rPr lang="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Gr</a:t>
            </a:r>
            <a:r>
              <a:rPr lang="es" sz="4000">
                <a:solidFill>
                  <a:srgbClr val="424242"/>
                </a:solidFill>
              </a:rPr>
              <a:t>à</a:t>
            </a:r>
            <a:r>
              <a:rPr lang="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ci</a:t>
            </a:r>
            <a:r>
              <a:rPr lang="es" sz="4000">
                <a:solidFill>
                  <a:srgbClr val="424242"/>
                </a:solidFill>
              </a:rPr>
              <a:t>e</a:t>
            </a:r>
            <a:r>
              <a:rPr lang="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3000" b="0" i="0" u="none" strike="noStrike" cap="none">
              <a:solidFill>
                <a:srgbClr val="C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grpSp>
        <p:nvGrpSpPr>
          <p:cNvPr id="288" name="Google Shape;288;p11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289" name="Google Shape;289;p11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290" name="Google Shape;290;p11" descr="PRIMERA-ARTICULACION-COLOR-CMYK_ok.jp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91" name="Google Shape;291;p11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292" name="Google Shape;292;p11" descr="iilp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3" name="Google Shape;293;p1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94" name="Google Shape;294;p11"/>
          <p:cNvSpPr txBox="1"/>
          <p:nvPr/>
        </p:nvSpPr>
        <p:spPr>
          <a:xfrm>
            <a:off x="539750" y="2858917"/>
            <a:ext cx="8096250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Begoña Ivars Nicolás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0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bivars@umh.es</a:t>
            </a: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1159</Words>
  <Application>Microsoft Office PowerPoint</Application>
  <PresentationFormat>Presentación en pantalla (16:9)</PresentationFormat>
  <Paragraphs>116</Paragraphs>
  <Slides>9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9</vt:i4>
      </vt:variant>
    </vt:vector>
  </HeadingPairs>
  <TitlesOfParts>
    <vt:vector size="18" baseType="lpstr">
      <vt:lpstr>SDWJVV+BaguetScript-Regular</vt:lpstr>
      <vt:lpstr>Bahnschrift</vt:lpstr>
      <vt:lpstr>Arial</vt:lpstr>
      <vt:lpstr>Bebas Neue</vt:lpstr>
      <vt:lpstr>Calibri</vt:lpstr>
      <vt:lpstr>Roboto</vt:lpstr>
      <vt:lpstr>1_Material</vt:lpstr>
      <vt:lpstr>1_Material</vt:lpstr>
      <vt:lpstr>1_Material</vt:lpstr>
      <vt:lpstr>Presentación de PowerPoint</vt:lpstr>
      <vt:lpstr>Presentación de PowerPoint</vt:lpstr>
      <vt:lpstr>Objectius</vt:lpstr>
      <vt:lpstr>Dones clandestines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Begoña Ivars Nicólás</cp:lastModifiedBy>
  <cp:revision>1</cp:revision>
  <dcterms:modified xsi:type="dcterms:W3CDTF">2025-07-26T12:18:56Z</dcterms:modified>
</cp:coreProperties>
</file>